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0" r:id="rId3"/>
    <p:sldId id="260" r:id="rId4"/>
    <p:sldId id="261" r:id="rId5"/>
    <p:sldId id="262" r:id="rId6"/>
    <p:sldId id="263" r:id="rId7"/>
    <p:sldId id="268" r:id="rId8"/>
    <p:sldId id="265" r:id="rId9"/>
    <p:sldId id="267" r:id="rId10"/>
    <p:sldId id="269" r:id="rId11"/>
    <p:sldId id="271" r:id="rId12"/>
    <p:sldId id="273" r:id="rId13"/>
    <p:sldId id="272" r:id="rId14"/>
    <p:sldId id="266" r:id="rId15"/>
  </p:sldIdLst>
  <p:sldSz cx="18288000" cy="10287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Glacial Indifference" panose="020B0604020202020204" charset="0"/>
      <p:regular r:id="rId20"/>
    </p:embeddedFont>
    <p:embeddedFont>
      <p:font typeface="Glacial Indifference Bold" panose="020B0604020202020204" charset="0"/>
      <p:regular r:id="rId21"/>
    </p:embeddedFont>
    <p:embeddedFont>
      <p:font typeface="Kollektif" panose="020B0604020202020204" charset="0"/>
      <p:regular r:id="rId22"/>
    </p:embeddedFont>
    <p:embeddedFont>
      <p:font typeface="Open Sauce Light" panose="020B0604020202020204" charset="0"/>
      <p:regular r:id="rId23"/>
    </p:embeddedFont>
    <p:embeddedFont>
      <p:font typeface="Sniglet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48400" y="5906805"/>
            <a:ext cx="6115802" cy="4433957"/>
          </a:xfrm>
          <a:custGeom>
            <a:avLst/>
            <a:gdLst/>
            <a:ahLst/>
            <a:cxnLst/>
            <a:rect l="l" t="t" r="r" b="b"/>
            <a:pathLst>
              <a:path w="6115802" h="4433957">
                <a:moveTo>
                  <a:pt x="0" y="0"/>
                </a:moveTo>
                <a:lnTo>
                  <a:pt x="6115802" y="0"/>
                </a:lnTo>
                <a:lnTo>
                  <a:pt x="6115802" y="4433957"/>
                </a:lnTo>
                <a:lnTo>
                  <a:pt x="0" y="44339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429000" y="3371359"/>
            <a:ext cx="10696575" cy="1693455"/>
            <a:chOff x="0" y="0"/>
            <a:chExt cx="14262100" cy="2257941"/>
          </a:xfrm>
        </p:grpSpPr>
        <p:sp>
          <p:nvSpPr>
            <p:cNvPr id="4" name="TextBox 4"/>
            <p:cNvSpPr txBox="1"/>
            <p:nvPr/>
          </p:nvSpPr>
          <p:spPr>
            <a:xfrm>
              <a:off x="2442393" y="66675"/>
              <a:ext cx="8539577" cy="156896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8902"/>
                </a:lnSpc>
              </a:pPr>
              <a:r>
                <a:rPr lang="en-US" sz="8092">
                  <a:solidFill>
                    <a:srgbClr val="000000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GestureSpeak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635641"/>
              <a:ext cx="14262100" cy="622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3675"/>
                </a:lnSpc>
                <a:spcBef>
                  <a:spcPct val="0"/>
                </a:spcBef>
              </a:pPr>
              <a:r>
                <a:rPr lang="en-US" sz="3063" b="1" spc="306">
                  <a:solidFill>
                    <a:srgbClr val="000000"/>
                  </a:solidFill>
                  <a:latin typeface="Glacial Indifference Bold"/>
                  <a:ea typeface="Glacial Indifference Bold"/>
                  <a:cs typeface="Glacial Indifference Bold"/>
                  <a:sym typeface="Glacial Indifference Bold"/>
                </a:rPr>
                <a:t>AI-Powered Real-Time Sign Language Translation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6B76594-0B20-4BE9-91C1-208612926763}"/>
              </a:ext>
            </a:extLst>
          </p:cNvPr>
          <p:cNvSpPr txBox="1"/>
          <p:nvPr/>
        </p:nvSpPr>
        <p:spPr>
          <a:xfrm>
            <a:off x="12135389" y="6521558"/>
            <a:ext cx="584781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u="sng" dirty="0"/>
              <a:t>Guide Details:</a:t>
            </a:r>
          </a:p>
          <a:p>
            <a:r>
              <a:rPr lang="en-US" sz="3200" b="1" dirty="0"/>
              <a:t>Name   :    </a:t>
            </a:r>
            <a:r>
              <a:rPr lang="en-US" sz="3200" dirty="0"/>
              <a:t>Dr. Mohan R</a:t>
            </a:r>
          </a:p>
          <a:p>
            <a:r>
              <a:rPr lang="en-US" sz="3200" b="1" dirty="0"/>
              <a:t>School :     </a:t>
            </a:r>
            <a:r>
              <a:rPr lang="en-US" sz="3200" dirty="0"/>
              <a:t>SMEC</a:t>
            </a:r>
          </a:p>
          <a:p>
            <a:r>
              <a:rPr lang="en-US" sz="3200" b="1" dirty="0"/>
              <a:t>Cabin   :     </a:t>
            </a:r>
            <a:r>
              <a:rPr lang="en-US" sz="3200" dirty="0"/>
              <a:t>AB1-406A, </a:t>
            </a:r>
          </a:p>
          <a:p>
            <a:r>
              <a:rPr lang="en-US" sz="3200" dirty="0"/>
              <a:t>                  3D printing    Lab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C7C41E-D63C-4D60-91C2-6EA1E441D8FF}"/>
              </a:ext>
            </a:extLst>
          </p:cNvPr>
          <p:cNvSpPr txBox="1"/>
          <p:nvPr/>
        </p:nvSpPr>
        <p:spPr>
          <a:xfrm>
            <a:off x="542742" y="6667500"/>
            <a:ext cx="549575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u="sng" dirty="0"/>
              <a:t>Project Team:</a:t>
            </a:r>
          </a:p>
          <a:p>
            <a:r>
              <a:rPr lang="en-IN" sz="3200" dirty="0"/>
              <a:t>V. R Surya Ganesh - 21BRS1614</a:t>
            </a:r>
          </a:p>
          <a:p>
            <a:r>
              <a:rPr lang="en-IN" sz="3200" dirty="0"/>
              <a:t>Sai </a:t>
            </a:r>
            <a:r>
              <a:rPr lang="en-IN" sz="3200" dirty="0" err="1"/>
              <a:t>Ruthwik</a:t>
            </a:r>
            <a:r>
              <a:rPr lang="en-IN" sz="3200" dirty="0"/>
              <a:t> -   21BCE5539</a:t>
            </a:r>
          </a:p>
          <a:p>
            <a:r>
              <a:rPr lang="en-IN" sz="3200" dirty="0"/>
              <a:t>Manohar Reddy - 21BRS1177</a:t>
            </a:r>
            <a:endParaRPr lang="en-IN" sz="28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5B71755-4A5F-4540-B52E-36F05B1CA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1274" y="551856"/>
            <a:ext cx="6554115" cy="217200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5867400" y="2324100"/>
            <a:ext cx="7497504" cy="75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15"/>
              </a:lnSpc>
            </a:pPr>
            <a:r>
              <a:rPr lang="en-US" sz="5196" b="1" u="sng" dirty="0">
                <a:latin typeface="Glacial Indifference"/>
                <a:ea typeface="Glacial Indifference"/>
                <a:cs typeface="Glacial Indifference"/>
                <a:sym typeface="Glacial Indifference"/>
              </a:rPr>
              <a:t>Work  To be done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39055" y="4313328"/>
            <a:ext cx="11825849" cy="36543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3236"/>
              </a:lnSpc>
              <a:buFont typeface="Wingdings" panose="05000000000000000000" pitchFamily="2" charset="2"/>
              <a:buChar char="v"/>
            </a:pPr>
            <a:r>
              <a:rPr lang="en-US" sz="2157" spc="86" dirty="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Finalizing the machine learning best fit model</a:t>
            </a:r>
          </a:p>
          <a:p>
            <a:pPr>
              <a:lnSpc>
                <a:spcPts val="3236"/>
              </a:lnSpc>
            </a:pPr>
            <a:endParaRPr lang="en-US" sz="2157" spc="86" dirty="0">
              <a:solidFill>
                <a:srgbClr val="000000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  <a:p>
            <a:pPr marL="342900" indent="-342900">
              <a:lnSpc>
                <a:spcPts val="3236"/>
              </a:lnSpc>
              <a:buFont typeface="Wingdings" panose="05000000000000000000" pitchFamily="2" charset="2"/>
              <a:buChar char="v"/>
            </a:pPr>
            <a:r>
              <a:rPr lang="en-US" sz="2157" spc="86" dirty="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Implementing </a:t>
            </a:r>
            <a:r>
              <a:rPr lang="en-US" sz="2157" spc="86" dirty="0" err="1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Websocket</a:t>
            </a:r>
            <a:r>
              <a:rPr lang="en-US" sz="2157" spc="86" dirty="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programing</a:t>
            </a:r>
          </a:p>
          <a:p>
            <a:pPr marL="342900" indent="-342900">
              <a:lnSpc>
                <a:spcPts val="3236"/>
              </a:lnSpc>
              <a:buFont typeface="Wingdings" panose="05000000000000000000" pitchFamily="2" charset="2"/>
              <a:buChar char="v"/>
            </a:pPr>
            <a:endParaRPr lang="en-US" sz="2157" spc="86" dirty="0">
              <a:solidFill>
                <a:srgbClr val="000000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  <a:p>
            <a:pPr marL="342900" indent="-342900">
              <a:lnSpc>
                <a:spcPts val="3236"/>
              </a:lnSpc>
              <a:buFont typeface="Wingdings" panose="05000000000000000000" pitchFamily="2" charset="2"/>
              <a:buChar char="v"/>
            </a:pPr>
            <a:r>
              <a:rPr lang="en-US" sz="2157" spc="86" dirty="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Designing better user interface</a:t>
            </a:r>
          </a:p>
          <a:p>
            <a:pPr marL="342900" indent="-342900">
              <a:lnSpc>
                <a:spcPts val="3236"/>
              </a:lnSpc>
              <a:buFont typeface="Wingdings" panose="05000000000000000000" pitchFamily="2" charset="2"/>
              <a:buChar char="v"/>
            </a:pPr>
            <a:endParaRPr lang="en-US" sz="2157" spc="86" dirty="0">
              <a:solidFill>
                <a:srgbClr val="000000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  <a:p>
            <a:pPr marL="342900" indent="-342900">
              <a:lnSpc>
                <a:spcPts val="3236"/>
              </a:lnSpc>
              <a:buFont typeface="Wingdings" panose="05000000000000000000" pitchFamily="2" charset="2"/>
              <a:buChar char="v"/>
            </a:pPr>
            <a:r>
              <a:rPr lang="en-US" sz="2157" spc="86" dirty="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Integrating user interface with backend</a:t>
            </a:r>
          </a:p>
          <a:p>
            <a:pPr>
              <a:lnSpc>
                <a:spcPts val="3236"/>
              </a:lnSpc>
            </a:pPr>
            <a:endParaRPr lang="en-US" sz="2157" spc="86" dirty="0">
              <a:solidFill>
                <a:srgbClr val="000000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  <a:p>
            <a:pPr marL="342900" indent="-342900">
              <a:lnSpc>
                <a:spcPts val="3236"/>
              </a:lnSpc>
              <a:buFont typeface="Wingdings" panose="05000000000000000000" pitchFamily="2" charset="2"/>
              <a:buChar char="v"/>
            </a:pPr>
            <a:r>
              <a:rPr lang="en-US" sz="2157" spc="86" dirty="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Deploying to cloud </a:t>
            </a:r>
          </a:p>
        </p:txBody>
      </p:sp>
    </p:spTree>
    <p:extLst>
      <p:ext uri="{BB962C8B-B14F-4D97-AF65-F5344CB8AC3E}">
        <p14:creationId xmlns:p14="http://schemas.microsoft.com/office/powerpoint/2010/main" val="1991596033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42B76-260C-47E0-BE5D-F971D71F6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0" y="914400"/>
            <a:ext cx="8229600" cy="1143000"/>
          </a:xfrm>
        </p:spPr>
        <p:txBody>
          <a:bodyPr>
            <a:normAutofit/>
          </a:bodyPr>
          <a:lstStyle/>
          <a:p>
            <a:r>
              <a:rPr lang="en-IN" sz="5400" b="1" u="sng" dirty="0"/>
              <a:t>Project progress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45AA53-6319-448F-AFC4-2D073819E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800" y="3238500"/>
            <a:ext cx="8686800" cy="5791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33A6542-8851-4453-9459-99091EF5805B}"/>
              </a:ext>
            </a:extLst>
          </p:cNvPr>
          <p:cNvSpPr txBox="1"/>
          <p:nvPr/>
        </p:nvSpPr>
        <p:spPr>
          <a:xfrm>
            <a:off x="876300" y="4000500"/>
            <a:ext cx="55626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b="1" dirty="0"/>
              <a:t>After  integrating VGG16 model with frontend using  flask.</a:t>
            </a:r>
          </a:p>
          <a:p>
            <a:endParaRPr lang="en-IN" sz="2400" b="1" dirty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b="1" dirty="0"/>
              <a:t> The following result in the </a:t>
            </a:r>
          </a:p>
          <a:p>
            <a:r>
              <a:rPr lang="en-IN" sz="2400" b="1" dirty="0"/>
              <a:t>  local host: 5000</a:t>
            </a:r>
          </a:p>
        </p:txBody>
      </p:sp>
    </p:spTree>
    <p:extLst>
      <p:ext uri="{BB962C8B-B14F-4D97-AF65-F5344CB8AC3E}">
        <p14:creationId xmlns:p14="http://schemas.microsoft.com/office/powerpoint/2010/main" val="358874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42B76-260C-47E0-BE5D-F971D71F6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0" y="914400"/>
            <a:ext cx="8229600" cy="1143000"/>
          </a:xfrm>
        </p:spPr>
        <p:txBody>
          <a:bodyPr>
            <a:normAutofit/>
          </a:bodyPr>
          <a:lstStyle/>
          <a:p>
            <a:r>
              <a:rPr lang="en-IN" sz="5400" b="1" u="sng" dirty="0"/>
              <a:t>Project progress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DC096C-FF85-4DC0-A9F0-C828F4F709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2" b="6434"/>
          <a:stretch/>
        </p:blipFill>
        <p:spPr>
          <a:xfrm>
            <a:off x="1138237" y="3187957"/>
            <a:ext cx="12115800" cy="61502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CDF6B3-45A5-465B-BBA7-BAEBF38FCF48}"/>
              </a:ext>
            </a:extLst>
          </p:cNvPr>
          <p:cNvSpPr txBox="1"/>
          <p:nvPr/>
        </p:nvSpPr>
        <p:spPr>
          <a:xfrm>
            <a:off x="1143000" y="2391846"/>
            <a:ext cx="914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N" sz="2400" b="1" dirty="0"/>
              <a:t>Collecting the data for the training the model</a:t>
            </a:r>
          </a:p>
        </p:txBody>
      </p:sp>
    </p:spTree>
    <p:extLst>
      <p:ext uri="{BB962C8B-B14F-4D97-AF65-F5344CB8AC3E}">
        <p14:creationId xmlns:p14="http://schemas.microsoft.com/office/powerpoint/2010/main" val="2616766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42B76-260C-47E0-BE5D-F971D71F6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0" y="914400"/>
            <a:ext cx="8229600" cy="1143000"/>
          </a:xfrm>
        </p:spPr>
        <p:txBody>
          <a:bodyPr>
            <a:normAutofit/>
          </a:bodyPr>
          <a:lstStyle/>
          <a:p>
            <a:r>
              <a:rPr lang="en-IN" sz="5400" b="1" u="sng" dirty="0"/>
              <a:t>Project progress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0AF43A-C5FB-467A-B622-D09A8915E2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86" r="30159" b="7055"/>
          <a:stretch/>
        </p:blipFill>
        <p:spPr>
          <a:xfrm>
            <a:off x="2743200" y="2171700"/>
            <a:ext cx="10058400" cy="723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473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10668000" y="4499093"/>
            <a:ext cx="4648199" cy="6444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926"/>
              </a:lnSpc>
            </a:pPr>
            <a:r>
              <a:rPr lang="en-US" sz="5400" b="1" u="sng" dirty="0">
                <a:latin typeface="Glacial Indifference"/>
                <a:ea typeface="Glacial Indifference"/>
                <a:cs typeface="Glacial Indifference"/>
                <a:sym typeface="Glacial Indifference"/>
              </a:rPr>
              <a:t>Thank you Sir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B0049B-63DC-4C9B-8F17-A927F0B53FAD}"/>
              </a:ext>
            </a:extLst>
          </p:cNvPr>
          <p:cNvSpPr txBox="1"/>
          <p:nvPr/>
        </p:nvSpPr>
        <p:spPr>
          <a:xfrm>
            <a:off x="1600200" y="6438900"/>
            <a:ext cx="572435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200" b="1" u="sng" dirty="0"/>
              <a:t>Project Team:</a:t>
            </a:r>
          </a:p>
          <a:p>
            <a:r>
              <a:rPr lang="en-IN" sz="3200" dirty="0"/>
              <a:t>V. R Surya Ganesh - 21BRS1614</a:t>
            </a:r>
          </a:p>
          <a:p>
            <a:r>
              <a:rPr lang="en-IN" sz="3200" dirty="0"/>
              <a:t>Sai </a:t>
            </a:r>
            <a:r>
              <a:rPr lang="en-IN" sz="3200" dirty="0" err="1"/>
              <a:t>Ruthwik</a:t>
            </a:r>
            <a:r>
              <a:rPr lang="en-IN" sz="3200" dirty="0"/>
              <a:t> Reddy - 21BCE5539</a:t>
            </a:r>
          </a:p>
          <a:p>
            <a:r>
              <a:rPr lang="en-IN" sz="3200" dirty="0"/>
              <a:t>V Manohar Reddy - 21BRS1177</a:t>
            </a:r>
            <a:endParaRPr lang="en-IN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600023-36DC-47F1-B635-66C1F039A596}"/>
              </a:ext>
            </a:extLst>
          </p:cNvPr>
          <p:cNvSpPr txBox="1"/>
          <p:nvPr/>
        </p:nvSpPr>
        <p:spPr>
          <a:xfrm>
            <a:off x="2057400" y="2400300"/>
            <a:ext cx="584781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u="sng" dirty="0"/>
              <a:t>Guide Details:</a:t>
            </a:r>
          </a:p>
          <a:p>
            <a:r>
              <a:rPr lang="en-US" sz="3200" b="1" dirty="0"/>
              <a:t>Name   :    </a:t>
            </a:r>
            <a:r>
              <a:rPr lang="en-US" sz="3200" dirty="0"/>
              <a:t>Dr. Mohan R</a:t>
            </a:r>
          </a:p>
          <a:p>
            <a:r>
              <a:rPr lang="en-US" sz="3200" b="1" dirty="0"/>
              <a:t>School :     </a:t>
            </a:r>
            <a:r>
              <a:rPr lang="en-US" sz="3200" dirty="0"/>
              <a:t>SMEC</a:t>
            </a:r>
          </a:p>
          <a:p>
            <a:r>
              <a:rPr lang="en-US" sz="3200" b="1" dirty="0"/>
              <a:t>Cabin   :     </a:t>
            </a:r>
            <a:r>
              <a:rPr lang="en-US" sz="3200" dirty="0"/>
              <a:t>AB1-406A, </a:t>
            </a:r>
          </a:p>
          <a:p>
            <a:r>
              <a:rPr lang="en-US" sz="3200" dirty="0"/>
              <a:t>                  3D printing    Lab</a:t>
            </a:r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4419599" y="1485900"/>
            <a:ext cx="2895600" cy="730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15"/>
              </a:lnSpc>
            </a:pPr>
            <a:r>
              <a:rPr lang="en-US" sz="5196" b="1" u="sng" dirty="0">
                <a:latin typeface="Glacial Indifference"/>
                <a:ea typeface="Glacial Indifference"/>
                <a:cs typeface="Glacial Indifference"/>
                <a:sym typeface="Glacial Indifference"/>
              </a:rPr>
              <a:t>Content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209800" y="3238500"/>
            <a:ext cx="11825849" cy="69372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3236"/>
              </a:lnSpc>
              <a:buFont typeface="Wingdings" panose="05000000000000000000" pitchFamily="2" charset="2"/>
              <a:buChar char="v"/>
            </a:pPr>
            <a:r>
              <a:rPr lang="en-US" sz="3200" b="1" spc="86" dirty="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Introduction</a:t>
            </a:r>
          </a:p>
          <a:p>
            <a:pPr>
              <a:lnSpc>
                <a:spcPts val="3236"/>
              </a:lnSpc>
            </a:pPr>
            <a:endParaRPr lang="en-US" sz="3200" b="1" spc="86" dirty="0">
              <a:solidFill>
                <a:srgbClr val="000000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  <a:p>
            <a:pPr marL="342900" indent="-342900">
              <a:lnSpc>
                <a:spcPts val="3236"/>
              </a:lnSpc>
              <a:buFont typeface="Wingdings" panose="05000000000000000000" pitchFamily="2" charset="2"/>
              <a:buChar char="v"/>
            </a:pPr>
            <a:r>
              <a:rPr lang="en-US" sz="3200" b="1" spc="86" dirty="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Problem Statement</a:t>
            </a:r>
          </a:p>
          <a:p>
            <a:pPr>
              <a:lnSpc>
                <a:spcPts val="3236"/>
              </a:lnSpc>
            </a:pPr>
            <a:endParaRPr lang="en-US" sz="3200" b="1" spc="86" dirty="0">
              <a:solidFill>
                <a:srgbClr val="000000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  <a:p>
            <a:pPr marL="342900" indent="-342900">
              <a:lnSpc>
                <a:spcPts val="3236"/>
              </a:lnSpc>
              <a:buFont typeface="Wingdings" panose="05000000000000000000" pitchFamily="2" charset="2"/>
              <a:buChar char="v"/>
            </a:pPr>
            <a:r>
              <a:rPr lang="en-US" sz="3200" b="1" spc="86" dirty="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Literature Review</a:t>
            </a:r>
          </a:p>
          <a:p>
            <a:pPr>
              <a:lnSpc>
                <a:spcPts val="3236"/>
              </a:lnSpc>
            </a:pPr>
            <a:endParaRPr lang="en-US" sz="3200" b="1" spc="86" dirty="0">
              <a:solidFill>
                <a:srgbClr val="000000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  <a:p>
            <a:pPr marL="342900" indent="-342900">
              <a:lnSpc>
                <a:spcPts val="3236"/>
              </a:lnSpc>
              <a:buFont typeface="Wingdings" panose="05000000000000000000" pitchFamily="2" charset="2"/>
              <a:buChar char="v"/>
            </a:pPr>
            <a:r>
              <a:rPr lang="en-US" sz="3200" b="1" spc="86" dirty="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Methodology</a:t>
            </a:r>
          </a:p>
          <a:p>
            <a:pPr>
              <a:lnSpc>
                <a:spcPts val="3236"/>
              </a:lnSpc>
            </a:pPr>
            <a:endParaRPr lang="en-US" sz="3200" b="1" spc="86" dirty="0">
              <a:solidFill>
                <a:srgbClr val="000000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  <a:p>
            <a:pPr marL="342900" indent="-342900">
              <a:lnSpc>
                <a:spcPts val="3236"/>
              </a:lnSpc>
              <a:buFont typeface="Wingdings" panose="05000000000000000000" pitchFamily="2" charset="2"/>
              <a:buChar char="v"/>
            </a:pPr>
            <a:r>
              <a:rPr lang="en-US" sz="3200" b="1" spc="86" dirty="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VGG16 model</a:t>
            </a:r>
          </a:p>
          <a:p>
            <a:pPr>
              <a:lnSpc>
                <a:spcPts val="3236"/>
              </a:lnSpc>
            </a:pPr>
            <a:endParaRPr lang="en-US" sz="3200" b="1" spc="86" dirty="0">
              <a:solidFill>
                <a:srgbClr val="000000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  <a:p>
            <a:pPr marL="342900" indent="-342900">
              <a:lnSpc>
                <a:spcPts val="3236"/>
              </a:lnSpc>
              <a:buFont typeface="Wingdings" panose="05000000000000000000" pitchFamily="2" charset="2"/>
              <a:buChar char="v"/>
            </a:pPr>
            <a:r>
              <a:rPr lang="en-US" sz="3200" b="1" spc="86" dirty="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Dataset</a:t>
            </a:r>
          </a:p>
          <a:p>
            <a:pPr>
              <a:lnSpc>
                <a:spcPts val="3236"/>
              </a:lnSpc>
            </a:pPr>
            <a:endParaRPr lang="en-US" sz="3200" b="1" spc="86" dirty="0">
              <a:solidFill>
                <a:srgbClr val="000000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  <a:p>
            <a:pPr marL="342900" indent="-342900">
              <a:lnSpc>
                <a:spcPts val="3236"/>
              </a:lnSpc>
              <a:buFont typeface="Wingdings" panose="05000000000000000000" pitchFamily="2" charset="2"/>
              <a:buChar char="v"/>
            </a:pPr>
            <a:r>
              <a:rPr lang="en-US" sz="3200" b="1" spc="86" dirty="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Work to be Done</a:t>
            </a:r>
          </a:p>
          <a:p>
            <a:pPr marL="342900" indent="-342900">
              <a:lnSpc>
                <a:spcPts val="3236"/>
              </a:lnSpc>
              <a:buFont typeface="Wingdings" panose="05000000000000000000" pitchFamily="2" charset="2"/>
              <a:buChar char="v"/>
            </a:pPr>
            <a:endParaRPr lang="en-US" sz="3200" b="1" spc="86" dirty="0">
              <a:solidFill>
                <a:srgbClr val="000000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  <a:p>
            <a:pPr marL="342900" indent="-342900">
              <a:lnSpc>
                <a:spcPts val="3236"/>
              </a:lnSpc>
              <a:buFont typeface="Wingdings" panose="05000000000000000000" pitchFamily="2" charset="2"/>
              <a:buChar char="v"/>
            </a:pPr>
            <a:r>
              <a:rPr lang="en-US" sz="3200" b="1" spc="86" dirty="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Project progress</a:t>
            </a:r>
          </a:p>
          <a:p>
            <a:pPr algn="ctr">
              <a:lnSpc>
                <a:spcPts val="3236"/>
              </a:lnSpc>
            </a:pPr>
            <a:endParaRPr lang="en-US" sz="2157" spc="86" dirty="0">
              <a:solidFill>
                <a:srgbClr val="000000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  <a:p>
            <a:pPr algn="ctr">
              <a:lnSpc>
                <a:spcPts val="3236"/>
              </a:lnSpc>
            </a:pPr>
            <a:endParaRPr lang="en-US" sz="2157" spc="86" dirty="0">
              <a:solidFill>
                <a:srgbClr val="000000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</p:txBody>
      </p:sp>
    </p:spTree>
    <p:extLst>
      <p:ext uri="{BB962C8B-B14F-4D97-AF65-F5344CB8AC3E}">
        <p14:creationId xmlns:p14="http://schemas.microsoft.com/office/powerpoint/2010/main" val="3406867225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5566878" y="1784794"/>
            <a:ext cx="7154244" cy="7022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54"/>
              </a:lnSpc>
            </a:pPr>
            <a:r>
              <a:rPr lang="en-US" sz="4958" b="1" u="sng" dirty="0">
                <a:latin typeface="Glacial Indifference"/>
                <a:ea typeface="Glacial Indifference"/>
                <a:cs typeface="Glacial Indifference"/>
                <a:sym typeface="Glacial Indifference"/>
              </a:rPr>
              <a:t>Introduction</a:t>
            </a:r>
          </a:p>
        </p:txBody>
      </p:sp>
      <p:sp>
        <p:nvSpPr>
          <p:cNvPr id="9" name="Freeform 9"/>
          <p:cNvSpPr/>
          <p:nvPr/>
        </p:nvSpPr>
        <p:spPr>
          <a:xfrm>
            <a:off x="5010986" y="8101056"/>
            <a:ext cx="8266028" cy="2314488"/>
          </a:xfrm>
          <a:custGeom>
            <a:avLst/>
            <a:gdLst/>
            <a:ahLst/>
            <a:cxnLst/>
            <a:rect l="l" t="t" r="r" b="b"/>
            <a:pathLst>
              <a:path w="8266028" h="2314488">
                <a:moveTo>
                  <a:pt x="0" y="0"/>
                </a:moveTo>
                <a:lnTo>
                  <a:pt x="8266028" y="0"/>
                </a:lnTo>
                <a:lnTo>
                  <a:pt x="8266028" y="2314488"/>
                </a:lnTo>
                <a:lnTo>
                  <a:pt x="0" y="23144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990195" y="3776845"/>
            <a:ext cx="14636207" cy="39577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54"/>
              </a:lnSpc>
            </a:pPr>
            <a:r>
              <a:rPr lang="en-US" sz="2636" spc="105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      The lack of a universal communication method between sign language users and non-signers creates significant barriers in both social and professional environments.</a:t>
            </a:r>
          </a:p>
          <a:p>
            <a:pPr algn="l">
              <a:lnSpc>
                <a:spcPts val="3954"/>
              </a:lnSpc>
            </a:pPr>
            <a:endParaRPr lang="en-US" sz="2636" spc="105">
              <a:solidFill>
                <a:srgbClr val="000000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  <a:p>
            <a:pPr algn="l">
              <a:lnSpc>
                <a:spcPts val="3954"/>
              </a:lnSpc>
            </a:pPr>
            <a:r>
              <a:rPr lang="en-US" sz="2636" spc="105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  Current assistive technologies are either cumbersome or lack real-time capabilities, leaving a gap in effective communication solutions. Our project addresses this by integrating advanced machine learning models with real-time video processing, making seamless interaction possible across diverse settings.</a:t>
            </a:r>
          </a:p>
          <a:p>
            <a:pPr algn="l">
              <a:lnSpc>
                <a:spcPts val="3954"/>
              </a:lnSpc>
            </a:pPr>
            <a:endParaRPr lang="en-US" sz="2636" spc="105">
              <a:solidFill>
                <a:srgbClr val="000000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</p:txBody>
      </p:sp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5867400" y="2324100"/>
            <a:ext cx="7497504" cy="757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15"/>
              </a:lnSpc>
            </a:pPr>
            <a:r>
              <a:rPr lang="en-US" sz="5196" b="1" u="sng" dirty="0">
                <a:latin typeface="Glacial Indifference"/>
                <a:ea typeface="Glacial Indifference"/>
                <a:cs typeface="Glacial Indifference"/>
                <a:sym typeface="Glacial Indifference"/>
              </a:rPr>
              <a:t>Problem Statement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907753" y="4528089"/>
            <a:ext cx="11825849" cy="1613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6"/>
              </a:lnSpc>
            </a:pPr>
            <a:r>
              <a:rPr lang="en-US" sz="2157" spc="86" dirty="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The aim to develop a highly accurate and real-time sign language recognition system to bridge the communication gap between sign language users and the broader community. </a:t>
            </a:r>
          </a:p>
          <a:p>
            <a:pPr algn="ctr">
              <a:lnSpc>
                <a:spcPts val="3236"/>
              </a:lnSpc>
            </a:pPr>
            <a:endParaRPr lang="en-US" sz="2157" spc="86" dirty="0">
              <a:solidFill>
                <a:srgbClr val="000000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729295" y="6069781"/>
            <a:ext cx="12182765" cy="2721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18"/>
              </a:lnSpc>
            </a:pPr>
            <a:r>
              <a:rPr lang="en-US" sz="2079" spc="83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By utilizing CNNs trained on extensive American Sign Language (ASL) datasets, our system will classify and translate gestures into text with good precision. </a:t>
            </a:r>
          </a:p>
          <a:p>
            <a:pPr algn="ctr">
              <a:lnSpc>
                <a:spcPts val="3118"/>
              </a:lnSpc>
            </a:pPr>
            <a:endParaRPr lang="en-US" sz="2079" spc="83">
              <a:solidFill>
                <a:srgbClr val="000000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  <a:p>
            <a:pPr algn="ctr">
              <a:lnSpc>
                <a:spcPts val="3118"/>
              </a:lnSpc>
            </a:pPr>
            <a:r>
              <a:rPr lang="en-US" sz="2079" spc="83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The system is designed for scalability, allowing future extensions to include dual-hand gestures, facial expressions, and more complex sign languages, ensuring that the solution remains robust in diverse real-world scenarios.</a:t>
            </a:r>
          </a:p>
          <a:p>
            <a:pPr algn="ctr">
              <a:lnSpc>
                <a:spcPts val="3118"/>
              </a:lnSpc>
            </a:pPr>
            <a:endParaRPr lang="en-US" sz="2079" spc="83">
              <a:solidFill>
                <a:srgbClr val="000000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EC593B6B-D514-4315-85BE-CCF5EA778E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745159"/>
              </p:ext>
            </p:extLst>
          </p:nvPr>
        </p:nvGraphicFramePr>
        <p:xfrm>
          <a:off x="2209800" y="2552700"/>
          <a:ext cx="13106400" cy="632459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391741">
                  <a:extLst>
                    <a:ext uri="{9D8B030D-6E8A-4147-A177-3AD203B41FA5}">
                      <a16:colId xmlns:a16="http://schemas.microsoft.com/office/drawing/2014/main" val="1828456058"/>
                    </a:ext>
                  </a:extLst>
                </a:gridCol>
                <a:gridCol w="7714659">
                  <a:extLst>
                    <a:ext uri="{9D8B030D-6E8A-4147-A177-3AD203B41FA5}">
                      <a16:colId xmlns:a16="http://schemas.microsoft.com/office/drawing/2014/main" val="3231041621"/>
                    </a:ext>
                  </a:extLst>
                </a:gridCol>
              </a:tblGrid>
              <a:tr h="1459523">
                <a:tc>
                  <a:txBody>
                    <a:bodyPr/>
                    <a:lstStyle/>
                    <a:p>
                      <a:endParaRPr lang="en-IN" dirty="0"/>
                    </a:p>
                    <a:p>
                      <a:pPr algn="ctr"/>
                      <a:r>
                        <a:rPr lang="en-IN" sz="3200" dirty="0"/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br>
                        <a:rPr lang="en-IN" sz="2800" dirty="0"/>
                      </a:br>
                      <a:r>
                        <a:rPr lang="en-IN" sz="2800" dirty="0"/>
                        <a:t>Observation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8665973"/>
                  </a:ext>
                </a:extLst>
              </a:tr>
              <a:tr h="2432538">
                <a:tc>
                  <a:txBody>
                    <a:bodyPr/>
                    <a:lstStyle/>
                    <a:p>
                      <a:r>
                        <a:rPr lang="en-US" sz="2400" spc="83" dirty="0">
                          <a:solidFill>
                            <a:srgbClr val="000000"/>
                          </a:solidFill>
                          <a:latin typeface="Open Sauce Light"/>
                          <a:ea typeface="Open Sauce Light"/>
                          <a:cs typeface="Open Sauce Light"/>
                          <a:sym typeface="Open Sauce Light"/>
                        </a:rPr>
                        <a:t>Parallel hidden </a:t>
                      </a:r>
                      <a:r>
                        <a:rPr lang="en-US" sz="2400" spc="83" dirty="0" err="1">
                          <a:solidFill>
                            <a:srgbClr val="000000"/>
                          </a:solidFill>
                          <a:latin typeface="Open Sauce Light"/>
                          <a:ea typeface="Open Sauce Light"/>
                          <a:cs typeface="Open Sauce Light"/>
                          <a:sym typeface="Open Sauce Light"/>
                        </a:rPr>
                        <a:t>markov</a:t>
                      </a:r>
                      <a:r>
                        <a:rPr lang="en-US" sz="2400" spc="83" dirty="0">
                          <a:solidFill>
                            <a:srgbClr val="000000"/>
                          </a:solidFill>
                          <a:latin typeface="Open Sauce Light"/>
                          <a:ea typeface="Open Sauce Light"/>
                          <a:cs typeface="Open Sauce Light"/>
                          <a:sym typeface="Open Sauce Light"/>
                        </a:rPr>
                        <a:t> models for </a:t>
                      </a:r>
                      <a:r>
                        <a:rPr lang="en-US" sz="2400" spc="83" dirty="0" err="1">
                          <a:solidFill>
                            <a:srgbClr val="000000"/>
                          </a:solidFill>
                          <a:latin typeface="Open Sauce Light"/>
                          <a:ea typeface="Open Sauce Light"/>
                          <a:cs typeface="Open Sauce Light"/>
                          <a:sym typeface="Open Sauce Light"/>
                        </a:rPr>
                        <a:t>american</a:t>
                      </a:r>
                      <a:r>
                        <a:rPr lang="en-US" sz="2400" spc="83" dirty="0">
                          <a:solidFill>
                            <a:srgbClr val="000000"/>
                          </a:solidFill>
                          <a:latin typeface="Open Sauce Light"/>
                          <a:ea typeface="Open Sauce Light"/>
                          <a:cs typeface="Open Sauce Light"/>
                          <a:sym typeface="Open Sauce Light"/>
                        </a:rPr>
                        <a:t> sign language recognition. 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This </a:t>
                      </a:r>
                      <a:r>
                        <a:rPr lang="en-US" sz="2400" dirty="0" err="1"/>
                        <a:t>reseach</a:t>
                      </a:r>
                      <a:r>
                        <a:rPr lang="en-US" sz="2400" dirty="0"/>
                        <a:t> aims to propose a novel approach using Parallel HMMs (</a:t>
                      </a:r>
                      <a:r>
                        <a:rPr lang="en-US" sz="2400" dirty="0" err="1"/>
                        <a:t>PaHMMs</a:t>
                      </a:r>
                      <a:r>
                        <a:rPr lang="en-US" sz="2400" dirty="0"/>
                        <a:t>) as a solution to this scalability problem. </a:t>
                      </a:r>
                      <a:r>
                        <a:rPr lang="en-US" sz="2400" dirty="0" err="1"/>
                        <a:t>PaHMMs</a:t>
                      </a:r>
                      <a:r>
                        <a:rPr lang="en-US" sz="2400" dirty="0"/>
                        <a:t> model parallel processes independently, which means they can be trained without considering all possible combinations of phonemes. This makes them more scalable for large vocabularies.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057157"/>
                  </a:ext>
                </a:extLst>
              </a:tr>
              <a:tr h="2432538">
                <a:tc>
                  <a:txBody>
                    <a:bodyPr/>
                    <a:lstStyle/>
                    <a:p>
                      <a:r>
                        <a:rPr lang="en-US" sz="2400" spc="83" dirty="0">
                          <a:solidFill>
                            <a:srgbClr val="000000"/>
                          </a:solidFill>
                          <a:latin typeface="Open Sauce Light"/>
                          <a:ea typeface="Open Sauce Light"/>
                          <a:cs typeface="Open Sauce Light"/>
                          <a:sym typeface="Open Sauce Light"/>
                        </a:rPr>
                        <a:t>American sign language recognition using deep learning and computer vision</a:t>
                      </a:r>
                      <a:endParaRPr lang="en-IN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This project proposes a hybrid deep learning model for real-time sign language recognition. They combine LSTM for continuous signs and YOLOv6 for static signs. The model achieves high accuracy and is suitable for both sign language users and learners</a:t>
                      </a:r>
                      <a:endParaRPr lang="en-I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45613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ED1DC1D-087D-4BF5-A985-C2692D33F1C9}"/>
              </a:ext>
            </a:extLst>
          </p:cNvPr>
          <p:cNvSpPr txBox="1"/>
          <p:nvPr/>
        </p:nvSpPr>
        <p:spPr>
          <a:xfrm>
            <a:off x="6553200" y="1257300"/>
            <a:ext cx="47244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000" b="1" u="sng" dirty="0"/>
              <a:t>Literature Review</a:t>
            </a:r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01934" y="1642676"/>
            <a:ext cx="15573464" cy="7704885"/>
            <a:chOff x="-258872" y="1225034"/>
            <a:chExt cx="20764619" cy="10273179"/>
          </a:xfrm>
        </p:grpSpPr>
        <p:sp>
          <p:nvSpPr>
            <p:cNvPr id="3" name="Freeform 3"/>
            <p:cNvSpPr/>
            <p:nvPr/>
          </p:nvSpPr>
          <p:spPr>
            <a:xfrm>
              <a:off x="-258872" y="2365214"/>
              <a:ext cx="20764619" cy="9132999"/>
            </a:xfrm>
            <a:custGeom>
              <a:avLst/>
              <a:gdLst/>
              <a:ahLst/>
              <a:cxnLst/>
              <a:rect l="l" t="t" r="r" b="b"/>
              <a:pathLst>
                <a:path w="20764619" h="9132999">
                  <a:moveTo>
                    <a:pt x="0" y="0"/>
                  </a:moveTo>
                  <a:lnTo>
                    <a:pt x="20764619" y="0"/>
                  </a:lnTo>
                  <a:lnTo>
                    <a:pt x="20764619" y="9132999"/>
                  </a:lnTo>
                  <a:lnTo>
                    <a:pt x="0" y="91329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4423" b="-4423"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3169619" y="1225034"/>
              <a:ext cx="9883885" cy="9979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651"/>
                </a:lnSpc>
              </a:pPr>
              <a:r>
                <a:rPr lang="en-US" sz="5137" b="1" u="sng" dirty="0">
                  <a:solidFill>
                    <a:srgbClr val="FFFFFF"/>
                  </a:solidFill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          </a:t>
              </a:r>
              <a:r>
                <a:rPr lang="en-US" sz="5137" b="1" u="sng" dirty="0">
                  <a:latin typeface="Glacial Indifference"/>
                  <a:ea typeface="Glacial Indifference"/>
                  <a:cs typeface="Glacial Indifference"/>
                  <a:sym typeface="Glacial Indifference"/>
                </a:rPr>
                <a:t>Methodology </a:t>
              </a:r>
            </a:p>
          </p:txBody>
        </p:sp>
        <p:sp>
          <p:nvSpPr>
            <p:cNvPr id="11" name="Freeform 11"/>
            <p:cNvSpPr/>
            <p:nvPr/>
          </p:nvSpPr>
          <p:spPr>
            <a:xfrm>
              <a:off x="10818256" y="9012936"/>
              <a:ext cx="6224515" cy="2019876"/>
            </a:xfrm>
            <a:custGeom>
              <a:avLst/>
              <a:gdLst/>
              <a:ahLst/>
              <a:cxnLst/>
              <a:rect l="l" t="t" r="r" b="b"/>
              <a:pathLst>
                <a:path w="6224515" h="2019876">
                  <a:moveTo>
                    <a:pt x="0" y="0"/>
                  </a:moveTo>
                  <a:lnTo>
                    <a:pt x="6224515" y="0"/>
                  </a:lnTo>
                  <a:lnTo>
                    <a:pt x="6224515" y="2019876"/>
                  </a:lnTo>
                  <a:lnTo>
                    <a:pt x="0" y="20198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27433" y="3724815"/>
              <a:ext cx="2473757" cy="8549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64"/>
                </a:lnSpc>
              </a:pPr>
              <a:r>
                <a:rPr lang="en-US" sz="2143" spc="75" dirty="0">
                  <a:solidFill>
                    <a:srgbClr val="BBBABA"/>
                  </a:solidFill>
                  <a:latin typeface="Sniglet"/>
                  <a:ea typeface="Sniglet"/>
                  <a:cs typeface="Sniglet"/>
                  <a:sym typeface="Sniglet"/>
                </a:rPr>
                <a:t>Input</a:t>
              </a:r>
            </a:p>
            <a:p>
              <a:pPr algn="ctr">
                <a:lnSpc>
                  <a:spcPts val="2490"/>
                </a:lnSpc>
              </a:pPr>
              <a:r>
                <a:rPr lang="en-US" sz="2165" spc="28" dirty="0">
                  <a:solidFill>
                    <a:srgbClr val="BBBABA"/>
                  </a:solidFill>
                  <a:latin typeface="Sniglet"/>
                  <a:ea typeface="Sniglet"/>
                  <a:cs typeface="Sniglet"/>
                  <a:sym typeface="Sniglet"/>
                </a:rPr>
                <a:t>(Own Dataset)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730275" y="4191673"/>
              <a:ext cx="1409700" cy="5155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232"/>
                </a:lnSpc>
              </a:pPr>
              <a:r>
                <a:rPr lang="en-US" sz="2309">
                  <a:solidFill>
                    <a:srgbClr val="BBBABA"/>
                  </a:solidFill>
                  <a:latin typeface="Sniglet"/>
                  <a:ea typeface="Sniglet"/>
                  <a:cs typeface="Sniglet"/>
                  <a:sym typeface="Sniglet"/>
                </a:rPr>
                <a:t>OpenCV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1325593" y="3724815"/>
              <a:ext cx="3136900" cy="13533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18"/>
                </a:lnSpc>
              </a:pPr>
              <a:r>
                <a:rPr lang="en-US" sz="2034" spc="28" dirty="0">
                  <a:solidFill>
                    <a:srgbClr val="BBBABA"/>
                  </a:solidFill>
                  <a:latin typeface="Sniglet"/>
                  <a:ea typeface="Sniglet"/>
                  <a:cs typeface="Sniglet"/>
                  <a:sym typeface="Sniglet"/>
                </a:rPr>
                <a:t>Pre-process frames</a:t>
              </a:r>
            </a:p>
            <a:p>
              <a:pPr algn="ctr">
                <a:lnSpc>
                  <a:spcPts val="2711"/>
                </a:lnSpc>
              </a:pPr>
              <a:r>
                <a:rPr lang="en-US" sz="2029" spc="87" dirty="0">
                  <a:solidFill>
                    <a:srgbClr val="BBBABA"/>
                  </a:solidFill>
                  <a:latin typeface="Sniglet"/>
                  <a:ea typeface="Sniglet"/>
                  <a:cs typeface="Sniglet"/>
                  <a:sym typeface="Sniglet"/>
                </a:rPr>
                <a:t>(Resizing,</a:t>
              </a:r>
            </a:p>
            <a:p>
              <a:pPr algn="ctr">
                <a:lnSpc>
                  <a:spcPts val="2711"/>
                </a:lnSpc>
              </a:pPr>
              <a:r>
                <a:rPr lang="en-US" sz="2029" spc="87" dirty="0">
                  <a:solidFill>
                    <a:srgbClr val="BBBABA"/>
                  </a:solidFill>
                  <a:latin typeface="Sniglet"/>
                  <a:ea typeface="Sniglet"/>
                  <a:cs typeface="Sniglet"/>
                  <a:sym typeface="Sniglet"/>
                </a:rPr>
                <a:t>Normalization)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6467476" y="6870336"/>
              <a:ext cx="2971800" cy="4103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443"/>
                </a:lnSpc>
              </a:pPr>
              <a:endParaRPr lang="en-US" sz="2137" spc="47" dirty="0">
                <a:solidFill>
                  <a:srgbClr val="BBBABA"/>
                </a:solidFill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2448418" y="6751066"/>
              <a:ext cx="1549400" cy="3612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70"/>
                </a:lnSpc>
              </a:pPr>
              <a:endParaRPr lang="en-US" sz="1930" spc="86" dirty="0">
                <a:solidFill>
                  <a:srgbClr val="BBBABA"/>
                </a:solidFill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444765" y="6841523"/>
              <a:ext cx="1638300" cy="4557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40"/>
                </a:lnSpc>
              </a:pPr>
              <a:r>
                <a:rPr lang="en-US" sz="2029" spc="24" dirty="0">
                  <a:solidFill>
                    <a:srgbClr val="BBBABA"/>
                  </a:solidFill>
                  <a:latin typeface="Sniglet"/>
                  <a:ea typeface="Sniglet"/>
                  <a:cs typeface="Sniglet"/>
                  <a:sym typeface="Sniglet"/>
                </a:rPr>
                <a:t>Front-end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675833" y="7217795"/>
              <a:ext cx="3276600" cy="469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81"/>
                </a:lnSpc>
              </a:pPr>
              <a:r>
                <a:rPr lang="en-US" sz="2058" spc="26" dirty="0">
                  <a:solidFill>
                    <a:srgbClr val="BBBABA"/>
                  </a:solidFill>
                  <a:latin typeface="Sniglet"/>
                  <a:ea typeface="Sniglet"/>
                  <a:cs typeface="Sniglet"/>
                  <a:sym typeface="Sniglet"/>
                </a:rPr>
                <a:t>(HTML, CSS, JS)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052907" y="9611626"/>
              <a:ext cx="3621503" cy="9329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795"/>
                </a:lnSpc>
              </a:pPr>
              <a:r>
                <a:rPr lang="en-US" sz="1996" spc="69" dirty="0">
                  <a:solidFill>
                    <a:srgbClr val="BBBABA"/>
                  </a:solidFill>
                  <a:latin typeface="Sniglet"/>
                  <a:ea typeface="Sniglet"/>
                  <a:cs typeface="Sniglet"/>
                  <a:sym typeface="Sniglet"/>
                </a:rPr>
                <a:t>Integrating backend</a:t>
              </a:r>
            </a:p>
            <a:p>
              <a:pPr algn="ctr">
                <a:lnSpc>
                  <a:spcPts val="2795"/>
                </a:lnSpc>
              </a:pPr>
              <a:r>
                <a:rPr lang="en-US" sz="1996" spc="69" dirty="0">
                  <a:solidFill>
                    <a:srgbClr val="BBBABA"/>
                  </a:solidFill>
                  <a:latin typeface="Sniglet"/>
                  <a:ea typeface="Sniglet"/>
                  <a:cs typeface="Sniglet"/>
                  <a:sym typeface="Sniglet"/>
                </a:rPr>
                <a:t>Flask  with frontend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6039992" y="3763785"/>
              <a:ext cx="3359317" cy="164822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070"/>
                </a:lnSpc>
              </a:pPr>
              <a:r>
                <a:rPr lang="en-US" spc="101" dirty="0" err="1">
                  <a:solidFill>
                    <a:srgbClr val="BBBABA"/>
                  </a:solidFill>
                  <a:latin typeface="Sniglet"/>
                  <a:ea typeface="Sniglet"/>
                  <a:cs typeface="Sniglet"/>
                  <a:sym typeface="Sniglet"/>
                </a:rPr>
                <a:t>Mediapipe</a:t>
              </a:r>
              <a:br>
                <a:rPr lang="en-US" spc="101" dirty="0">
                  <a:solidFill>
                    <a:srgbClr val="BBBABA"/>
                  </a:solidFill>
                  <a:latin typeface="Sniglet"/>
                  <a:ea typeface="Sniglet"/>
                  <a:cs typeface="Sniglet"/>
                  <a:sym typeface="Sniglet"/>
                </a:rPr>
              </a:br>
              <a:r>
                <a:rPr lang="en-US" dirty="0">
                  <a:solidFill>
                    <a:srgbClr val="BBBABA"/>
                  </a:solidFill>
                  <a:latin typeface="Kollektif"/>
                  <a:ea typeface="Kollektif"/>
                  <a:cs typeface="Kollektif"/>
                  <a:sym typeface="Kollektif"/>
                </a:rPr>
                <a:t>Extract Hand</a:t>
              </a:r>
            </a:p>
            <a:p>
              <a:pPr algn="ctr">
                <a:lnSpc>
                  <a:spcPts val="2613"/>
                </a:lnSpc>
              </a:pPr>
              <a:r>
                <a:rPr lang="en-US" spc="86" dirty="0">
                  <a:solidFill>
                    <a:srgbClr val="BBBABA"/>
                  </a:solidFill>
                  <a:latin typeface="Sniglet"/>
                  <a:ea typeface="Sniglet"/>
                  <a:cs typeface="Sniglet"/>
                  <a:sym typeface="Sniglet"/>
                </a:rPr>
                <a:t>Features</a:t>
              </a:r>
            </a:p>
            <a:p>
              <a:pPr algn="ctr">
                <a:lnSpc>
                  <a:spcPts val="2963"/>
                </a:lnSpc>
              </a:pPr>
              <a:endParaRPr lang="en-US" spc="101" dirty="0">
                <a:solidFill>
                  <a:srgbClr val="BBBABA"/>
                </a:solidFill>
                <a:latin typeface="Sniglet"/>
                <a:ea typeface="Sniglet"/>
                <a:cs typeface="Sniglet"/>
                <a:sym typeface="Sniglet"/>
              </a:endParaRP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6373782" y="6349549"/>
              <a:ext cx="3177957" cy="14123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14"/>
                </a:lnSpc>
              </a:pPr>
              <a:r>
                <a:rPr lang="en-US" sz="2010" spc="62" dirty="0">
                  <a:solidFill>
                    <a:srgbClr val="BBBABA"/>
                  </a:solidFill>
                  <a:latin typeface="Sniglet"/>
                  <a:ea typeface="Sniglet"/>
                  <a:cs typeface="Sniglet"/>
                  <a:sym typeface="Sniglet"/>
                </a:rPr>
                <a:t>Selecting </a:t>
              </a:r>
              <a:br>
                <a:rPr lang="en-US" sz="2010" spc="62" dirty="0">
                  <a:solidFill>
                    <a:srgbClr val="BBBABA"/>
                  </a:solidFill>
                  <a:latin typeface="Sniglet"/>
                  <a:ea typeface="Sniglet"/>
                  <a:cs typeface="Sniglet"/>
                  <a:sym typeface="Sniglet"/>
                </a:rPr>
              </a:br>
              <a:r>
                <a:rPr lang="en-US" sz="2010" spc="62" dirty="0">
                  <a:solidFill>
                    <a:srgbClr val="BBBABA"/>
                  </a:solidFill>
                  <a:latin typeface="Sniglet"/>
                  <a:ea typeface="Sniglet"/>
                  <a:cs typeface="Sniglet"/>
                  <a:sym typeface="Sniglet"/>
                </a:rPr>
                <a:t>model using VGG16, LSTM, MobilenetV2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3161308" y="9346041"/>
              <a:ext cx="2779741" cy="141166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795"/>
                </a:lnSpc>
              </a:pPr>
              <a:r>
                <a:rPr lang="en-US" sz="1996" spc="69" dirty="0">
                  <a:solidFill>
                    <a:srgbClr val="BBBABA"/>
                  </a:solidFill>
                  <a:latin typeface="Sniglet"/>
                  <a:ea typeface="Sniglet"/>
                  <a:cs typeface="Sniglet"/>
                  <a:sym typeface="Sniglet"/>
                </a:rPr>
                <a:t>Deploying the </a:t>
              </a:r>
            </a:p>
            <a:p>
              <a:pPr algn="ctr">
                <a:lnSpc>
                  <a:spcPts val="2795"/>
                </a:lnSpc>
              </a:pPr>
              <a:r>
                <a:rPr lang="en-US" sz="1996" spc="69" dirty="0">
                  <a:solidFill>
                    <a:srgbClr val="BBBABA"/>
                  </a:solidFill>
                  <a:latin typeface="Sniglet"/>
                  <a:ea typeface="Sniglet"/>
                  <a:cs typeface="Sniglet"/>
                  <a:sym typeface="Sniglet"/>
                </a:rPr>
                <a:t>Application on cloud</a:t>
              </a:r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5ED02D37-AF0B-4FA5-B7BC-95E7AFF75C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813"/>
          <a:stretch/>
        </p:blipFill>
        <p:spPr>
          <a:xfrm>
            <a:off x="4662442" y="3304952"/>
            <a:ext cx="4398459" cy="151803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479910C-809F-4B90-BB5D-598648267F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161" r="5813"/>
          <a:stretch/>
        </p:blipFill>
        <p:spPr>
          <a:xfrm>
            <a:off x="1901934" y="3189875"/>
            <a:ext cx="2989984" cy="151803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805D904-3E38-4339-9BC7-6B7BED7492B0}"/>
              </a:ext>
            </a:extLst>
          </p:cNvPr>
          <p:cNvSpPr txBox="1"/>
          <p:nvPr/>
        </p:nvSpPr>
        <p:spPr>
          <a:xfrm>
            <a:off x="1416778" y="3617333"/>
            <a:ext cx="3776360" cy="784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95"/>
              </a:lnSpc>
            </a:pPr>
            <a:r>
              <a:rPr lang="en-US" sz="1800" spc="69" dirty="0">
                <a:solidFill>
                  <a:srgbClr val="BBBABA"/>
                </a:solidFill>
                <a:latin typeface="Sniglet"/>
                <a:ea typeface="Sniglet"/>
                <a:cs typeface="Sniglet"/>
                <a:sym typeface="Sniglet"/>
              </a:rPr>
              <a:t>Gathering the data</a:t>
            </a:r>
            <a:br>
              <a:rPr lang="en-US" sz="1800" spc="69" dirty="0">
                <a:solidFill>
                  <a:srgbClr val="BBBABA"/>
                </a:solidFill>
                <a:latin typeface="Sniglet"/>
                <a:ea typeface="Sniglet"/>
                <a:cs typeface="Sniglet"/>
                <a:sym typeface="Sniglet"/>
              </a:rPr>
            </a:br>
            <a:r>
              <a:rPr lang="en-US" sz="1800" spc="69" dirty="0">
                <a:solidFill>
                  <a:srgbClr val="BBBABA"/>
                </a:solidFill>
                <a:latin typeface="Sniglet"/>
                <a:ea typeface="Sniglet"/>
                <a:cs typeface="Sniglet"/>
                <a:sym typeface="Sniglet"/>
              </a:rPr>
              <a:t>for training the model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D0BDA9A-B9BB-46E2-A66E-C758EC94C8E7}"/>
              </a:ext>
            </a:extLst>
          </p:cNvPr>
          <p:cNvSpPr txBox="1"/>
          <p:nvPr/>
        </p:nvSpPr>
        <p:spPr>
          <a:xfrm>
            <a:off x="5889443" y="3679718"/>
            <a:ext cx="3409971" cy="762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718"/>
              </a:lnSpc>
            </a:pPr>
            <a:r>
              <a:rPr lang="en-US" sz="1800" spc="87" dirty="0">
                <a:solidFill>
                  <a:srgbClr val="BBBABA"/>
                </a:solidFill>
                <a:latin typeface="Sniglet"/>
                <a:ea typeface="Sniglet"/>
                <a:cs typeface="Sniglet"/>
                <a:sym typeface="Sniglet"/>
              </a:rPr>
              <a:t>Data processing for the training the model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F1493EE-D902-4AEB-B0D5-F38424DF5BA9}"/>
              </a:ext>
            </a:extLst>
          </p:cNvPr>
          <p:cNvSpPr txBox="1"/>
          <p:nvPr/>
        </p:nvSpPr>
        <p:spPr>
          <a:xfrm>
            <a:off x="10589779" y="5698701"/>
            <a:ext cx="2665876" cy="8413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9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21" b="0" i="0" u="none" strike="noStrike" kern="1200" cap="none" spc="36" normalizeH="0" baseline="0" noProof="0" dirty="0" err="1">
                <a:ln>
                  <a:noFill/>
                </a:ln>
                <a:solidFill>
                  <a:srgbClr val="BBBABA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Impletmenting</a:t>
            </a:r>
            <a:r>
              <a:rPr kumimoji="0" lang="en-US" sz="2121" b="0" i="0" u="none" strike="noStrike" kern="1200" cap="none" spc="36" normalizeH="0" baseline="0" noProof="0" dirty="0">
                <a:ln>
                  <a:noFill/>
                </a:ln>
                <a:solidFill>
                  <a:srgbClr val="BBBABA"/>
                </a:solidFill>
                <a:effectLst/>
                <a:uLnTx/>
                <a:uFillTx/>
                <a:latin typeface="Sniglet"/>
                <a:ea typeface="Sniglet"/>
                <a:cs typeface="Sniglet"/>
                <a:sym typeface="Sniglet"/>
              </a:rPr>
              <a:t> the best –fit model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733A98B-0F04-4368-8A39-8241A4EA1CB9}"/>
              </a:ext>
            </a:extLst>
          </p:cNvPr>
          <p:cNvSpPr txBox="1"/>
          <p:nvPr/>
        </p:nvSpPr>
        <p:spPr>
          <a:xfrm>
            <a:off x="6494853" y="5748297"/>
            <a:ext cx="2989984" cy="784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814"/>
              </a:lnSpc>
            </a:pPr>
            <a:r>
              <a:rPr lang="en-US" sz="1800" spc="62" dirty="0">
                <a:solidFill>
                  <a:srgbClr val="BBBABA"/>
                </a:solidFill>
                <a:latin typeface="Sniglet"/>
                <a:ea typeface="Sniglet"/>
                <a:cs typeface="Sniglet"/>
                <a:sym typeface="Sniglet"/>
              </a:rPr>
              <a:t>Testing the model in local machine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958CACB-4442-41E6-9B8A-B14C9CD17F70}"/>
              </a:ext>
            </a:extLst>
          </p:cNvPr>
          <p:cNvSpPr txBox="1"/>
          <p:nvPr/>
        </p:nvSpPr>
        <p:spPr>
          <a:xfrm>
            <a:off x="1937187" y="7669042"/>
            <a:ext cx="3806842" cy="1144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840"/>
              </a:lnSpc>
            </a:pPr>
            <a:r>
              <a:rPr lang="en-US" sz="1800" spc="24" dirty="0">
                <a:solidFill>
                  <a:srgbClr val="BBBABA"/>
                </a:solidFill>
                <a:latin typeface="Sniglet"/>
                <a:ea typeface="Sniglet"/>
                <a:cs typeface="Sniglet"/>
                <a:sym typeface="Sniglet"/>
              </a:rPr>
              <a:t>Backend</a:t>
            </a:r>
            <a:br>
              <a:rPr lang="en-US" sz="1800" spc="24" dirty="0">
                <a:solidFill>
                  <a:srgbClr val="BBBABA"/>
                </a:solidFill>
                <a:latin typeface="Sniglet"/>
                <a:ea typeface="Sniglet"/>
                <a:cs typeface="Sniglet"/>
                <a:sym typeface="Sniglet"/>
              </a:rPr>
            </a:br>
            <a:r>
              <a:rPr lang="en-US" spc="24" dirty="0">
                <a:solidFill>
                  <a:srgbClr val="BBBABA"/>
                </a:solidFill>
                <a:latin typeface="Sniglet"/>
                <a:ea typeface="Sniglet"/>
                <a:cs typeface="Sniglet"/>
                <a:sym typeface="Sniglet"/>
              </a:rPr>
              <a:t>W</a:t>
            </a:r>
            <a:r>
              <a:rPr lang="en-US" sz="1800" spc="24" dirty="0">
                <a:solidFill>
                  <a:srgbClr val="BBBABA"/>
                </a:solidFill>
                <a:latin typeface="Sniglet"/>
                <a:ea typeface="Sniglet"/>
                <a:cs typeface="Sniglet"/>
                <a:sym typeface="Sniglet"/>
              </a:rPr>
              <a:t>ebSocket programming</a:t>
            </a:r>
            <a:br>
              <a:rPr lang="en-US" sz="1800" spc="24" dirty="0">
                <a:solidFill>
                  <a:srgbClr val="BBBABA"/>
                </a:solidFill>
                <a:latin typeface="Sniglet"/>
                <a:ea typeface="Sniglet"/>
                <a:cs typeface="Sniglet"/>
                <a:sym typeface="Sniglet"/>
              </a:rPr>
            </a:br>
            <a:r>
              <a:rPr lang="en-US" sz="1800" spc="24" dirty="0">
                <a:solidFill>
                  <a:srgbClr val="BBBABA"/>
                </a:solidFill>
                <a:latin typeface="Sniglet"/>
                <a:ea typeface="Sniglet"/>
                <a:cs typeface="Sniglet"/>
                <a:sym typeface="Sniglet"/>
              </a:rPr>
              <a:t>for </a:t>
            </a:r>
            <a:r>
              <a:rPr lang="en-US" spc="24" dirty="0">
                <a:solidFill>
                  <a:srgbClr val="BBBABA"/>
                </a:solidFill>
                <a:latin typeface="Sniglet"/>
                <a:ea typeface="Sniglet"/>
                <a:cs typeface="Sniglet"/>
                <a:sym typeface="Sniglet"/>
              </a:rPr>
              <a:t>2-way </a:t>
            </a:r>
            <a:r>
              <a:rPr lang="en-US" sz="1800" spc="24" dirty="0">
                <a:solidFill>
                  <a:srgbClr val="BBBABA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  <a:r>
              <a:rPr lang="en-US" sz="1800" spc="24" dirty="0" err="1">
                <a:solidFill>
                  <a:srgbClr val="BBBABA"/>
                </a:solidFill>
                <a:latin typeface="Sniglet"/>
                <a:ea typeface="Sniglet"/>
                <a:cs typeface="Sniglet"/>
                <a:sym typeface="Sniglet"/>
              </a:rPr>
              <a:t>communicaation</a:t>
            </a:r>
            <a:r>
              <a:rPr lang="en-US" sz="1800" spc="24" dirty="0">
                <a:solidFill>
                  <a:srgbClr val="BBBABA"/>
                </a:solidFill>
                <a:latin typeface="Sniglet"/>
                <a:ea typeface="Sniglet"/>
                <a:cs typeface="Sniglet"/>
                <a:sym typeface="Sniglet"/>
              </a:rPr>
              <a:t> </a:t>
            </a: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37256A6A-9273-408F-B7A4-D431FB4F08BC}"/>
              </a:ext>
            </a:extLst>
          </p:cNvPr>
          <p:cNvSpPr txBox="1"/>
          <p:nvPr/>
        </p:nvSpPr>
        <p:spPr>
          <a:xfrm>
            <a:off x="6934200" y="571500"/>
            <a:ext cx="40386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4400" b="1" u="sng" dirty="0"/>
              <a:t>VGG16  Model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FA1C5B-6470-47D1-9D4A-D5CAAA30FB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1714500"/>
            <a:ext cx="11963400" cy="777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09071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5181600" y="1212131"/>
            <a:ext cx="6019800" cy="730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51"/>
              </a:lnSpc>
            </a:pPr>
            <a:r>
              <a:rPr lang="en-US" sz="5137" u="sng" dirty="0">
                <a:latin typeface="Glacial Indifference"/>
                <a:ea typeface="Glacial Indifference"/>
                <a:cs typeface="Glacial Indifference"/>
                <a:sym typeface="Glacial Indifference"/>
              </a:rPr>
              <a:t>Signs for alphabets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344ECC-8CCE-40D7-8CD3-6E81933A04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943100"/>
            <a:ext cx="10820400" cy="6973624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6705600" y="1181100"/>
            <a:ext cx="3352800" cy="7309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651"/>
              </a:lnSpc>
            </a:pPr>
            <a:r>
              <a:rPr lang="en-US" sz="5400" b="1" u="sng" dirty="0">
                <a:latin typeface="Glacial Indifference"/>
                <a:ea typeface="Glacial Indifference"/>
                <a:cs typeface="Glacial Indifference"/>
                <a:sym typeface="Glacial Indifference"/>
              </a:rPr>
              <a:t>Data Set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CC34D1-BB10-4146-A355-E0BBDE44C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70" y="4533900"/>
            <a:ext cx="3631787" cy="4724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C50024-0900-4928-A634-F5E17A58C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502" y="4510087"/>
            <a:ext cx="3882867" cy="472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BEC266-2758-42EE-8830-84CFEB8AAB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4414" y="4351312"/>
            <a:ext cx="3981471" cy="47498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42B529-7C2D-4A3E-9C2E-787D6760842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19" t="2052" r="3733" b="2305"/>
          <a:stretch/>
        </p:blipFill>
        <p:spPr>
          <a:xfrm>
            <a:off x="13716000" y="4327499"/>
            <a:ext cx="4012785" cy="47498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49DDC56-C9AC-4FBE-B543-EEC6685BB92E}"/>
              </a:ext>
            </a:extLst>
          </p:cNvPr>
          <p:cNvSpPr txBox="1"/>
          <p:nvPr/>
        </p:nvSpPr>
        <p:spPr>
          <a:xfrm>
            <a:off x="2393848" y="3299385"/>
            <a:ext cx="851107" cy="7175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5651"/>
              </a:lnSpc>
            </a:pPr>
            <a:r>
              <a:rPr lang="en-US" sz="2400" b="1" u="sng" dirty="0" err="1">
                <a:latin typeface="Glacial Indifference"/>
                <a:ea typeface="Glacial Indifference"/>
                <a:cs typeface="Glacial Indifference"/>
                <a:sym typeface="Glacial Indifference"/>
              </a:rPr>
              <a:t>Ee</a:t>
            </a:r>
            <a:endParaRPr lang="en-US" sz="2400" b="1" u="sng" dirty="0"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A36907-5B12-4000-8D63-C36FD305E82E}"/>
              </a:ext>
            </a:extLst>
          </p:cNvPr>
          <p:cNvSpPr txBox="1"/>
          <p:nvPr/>
        </p:nvSpPr>
        <p:spPr>
          <a:xfrm>
            <a:off x="6261726" y="3390900"/>
            <a:ext cx="887748" cy="730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5651"/>
              </a:lnSpc>
            </a:pPr>
            <a:r>
              <a:rPr lang="en-US" sz="2800" b="1" u="sng" dirty="0">
                <a:latin typeface="Glacial Indifference"/>
                <a:ea typeface="Glacial Indifference"/>
                <a:cs typeface="Glacial Indifference"/>
                <a:sym typeface="Glacial Indifference"/>
              </a:rPr>
              <a:t>Aa</a:t>
            </a:r>
            <a:endParaRPr lang="en-US" sz="1800" b="1" u="sng" dirty="0"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E067753-DA6A-4C97-AF6A-4CD7A7649574}"/>
              </a:ext>
            </a:extLst>
          </p:cNvPr>
          <p:cNvSpPr txBox="1"/>
          <p:nvPr/>
        </p:nvSpPr>
        <p:spPr>
          <a:xfrm>
            <a:off x="11237460" y="3308910"/>
            <a:ext cx="381000" cy="730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5651"/>
              </a:lnSpc>
            </a:pPr>
            <a:r>
              <a:rPr lang="en-US" sz="2800" b="1" u="sng" dirty="0">
                <a:latin typeface="Glacial Indifference"/>
                <a:ea typeface="Glacial Indifference"/>
                <a:cs typeface="Glacial Indifference"/>
                <a:sym typeface="Glacial Indifference"/>
              </a:rPr>
              <a:t>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3571D7-239E-4159-81D5-9B5C73D1DE03}"/>
              </a:ext>
            </a:extLst>
          </p:cNvPr>
          <p:cNvSpPr txBox="1"/>
          <p:nvPr/>
        </p:nvSpPr>
        <p:spPr>
          <a:xfrm>
            <a:off x="15043045" y="3308910"/>
            <a:ext cx="851107" cy="7309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5651"/>
              </a:lnSpc>
            </a:pPr>
            <a:r>
              <a:rPr lang="en-US" sz="2800" b="1" u="sng" dirty="0" err="1">
                <a:latin typeface="Glacial Indifference"/>
                <a:ea typeface="Glacial Indifference"/>
                <a:cs typeface="Glacial Indifference"/>
                <a:sym typeface="Glacial Indifference"/>
              </a:rPr>
              <a:t>Xx</a:t>
            </a:r>
            <a:endParaRPr lang="en-US" sz="2800" b="1" u="sng" dirty="0">
              <a:latin typeface="Glacial Indifference"/>
              <a:ea typeface="Glacial Indifference"/>
              <a:cs typeface="Glacial Indifference"/>
              <a:sym typeface="Glacial Indifference"/>
            </a:endParaRPr>
          </a:p>
        </p:txBody>
      </p:sp>
    </p:spTree>
    <p:extLst>
      <p:ext uri="{BB962C8B-B14F-4D97-AF65-F5344CB8AC3E}">
        <p14:creationId xmlns:p14="http://schemas.microsoft.com/office/powerpoint/2010/main" val="10868366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836</TotalTime>
  <Words>532</Words>
  <Application>Microsoft Office PowerPoint</Application>
  <PresentationFormat>Custom</PresentationFormat>
  <Paragraphs>100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Sniglet</vt:lpstr>
      <vt:lpstr>Kollektif</vt:lpstr>
      <vt:lpstr>Calibri</vt:lpstr>
      <vt:lpstr>Wingdings</vt:lpstr>
      <vt:lpstr>Glacial Indifference Bold</vt:lpstr>
      <vt:lpstr>Arial</vt:lpstr>
      <vt:lpstr>Glacial Indifference</vt:lpstr>
      <vt:lpstr>Open Sauce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Project progress</vt:lpstr>
      <vt:lpstr>Project progress</vt:lpstr>
      <vt:lpstr>Project progress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REVIEW ||</dc:title>
  <cp:lastModifiedBy>Manohar Reddy Voladri</cp:lastModifiedBy>
  <cp:revision>15</cp:revision>
  <dcterms:created xsi:type="dcterms:W3CDTF">2006-08-16T00:00:00Z</dcterms:created>
  <dcterms:modified xsi:type="dcterms:W3CDTF">2024-09-26T16:29:43Z</dcterms:modified>
  <dc:identifier>DAGRsjAf-jg</dc:identifier>
</cp:coreProperties>
</file>